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9"/>
  </p:notesMasterIdLst>
  <p:sldIdLst>
    <p:sldId id="257" r:id="rId4"/>
    <p:sldId id="259" r:id="rId5"/>
    <p:sldId id="280" r:id="rId6"/>
    <p:sldId id="281" r:id="rId7"/>
    <p:sldId id="294" r:id="rId8"/>
    <p:sldId id="295" r:id="rId9"/>
    <p:sldId id="296" r:id="rId10"/>
    <p:sldId id="299" r:id="rId11"/>
    <p:sldId id="300" r:id="rId12"/>
    <p:sldId id="282" r:id="rId13"/>
    <p:sldId id="297" r:id="rId14"/>
    <p:sldId id="298" r:id="rId15"/>
    <p:sldId id="292" r:id="rId16"/>
    <p:sldId id="293" r:id="rId17"/>
    <p:sldId id="26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0099"/>
    <a:srgbClr val="CC66FF"/>
    <a:srgbClr val="CBCBC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10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CCD9C8-39DB-413B-8609-A8C0EF84F3E5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n-U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C3C63D-5367-43EF-B075-964FA0816DD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423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C" smtClean="0"/>
          </a:p>
        </p:txBody>
      </p:sp>
      <p:sp>
        <p:nvSpPr>
          <p:cNvPr id="102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0170FCE-DCB7-4E3C-AE36-D32AADAA346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6637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C" dirty="0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F1E0DD-5111-4B0F-AD60-AA351BB8DF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0635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C" dirty="0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F1E0DD-5111-4B0F-AD60-AA351BB8DF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063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C" dirty="0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F1E0DD-5111-4B0F-AD60-AA351BB8DF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0635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C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DF6BE8E-AFAD-4A5F-A4A1-18EFDEDBDAF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9839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C" smtClean="0"/>
          </a:p>
        </p:txBody>
      </p:sp>
      <p:sp>
        <p:nvSpPr>
          <p:cNvPr id="112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E26657-75DF-4E3D-8D5D-32303E63A53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9542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C" dirty="0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F1E0DD-5111-4B0F-AD60-AA351BB8DF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1137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C" dirty="0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F1E0DD-5111-4B0F-AD60-AA351BB8DF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063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C" dirty="0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F1E0DD-5111-4B0F-AD60-AA351BB8DF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063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C" dirty="0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F1E0DD-5111-4B0F-AD60-AA351BB8DF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063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C" dirty="0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F1E0DD-5111-4B0F-AD60-AA351BB8DF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0635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C" dirty="0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F1E0DD-5111-4B0F-AD60-AA351BB8DF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0635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C" dirty="0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F1E0DD-5111-4B0F-AD60-AA351BB8DF8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063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EB343-DD43-45F5-B71A-4D5EAB1F6A52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C8E65-9D68-4D2B-BD78-6C3C2C2019F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39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66085-6EDE-433A-8BB7-A26FE4FA88D7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7A4D7-57B4-4562-B6EE-6F3288998CF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262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A508B-FFAE-4D40-B95C-A519CA471ACA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44348-6AA8-46CF-8A18-6A873070CC5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5545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EB343-DD43-45F5-B71A-4D5EAB1F6A52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C8E65-9D68-4D2B-BD78-6C3C2C2019F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399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3EE46-5529-42F5-80F7-765CEEA05E94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213AB-4E04-477A-B096-603BCE1A26E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417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040E0-2421-471E-A053-31B5E77E5EAC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D8D3A-47AC-4422-B31D-6EB73F1C626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9325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88DFF-1277-45A2-AAB8-29821D78363D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FCBE8-6728-48D9-A39A-FBA4C76F8F4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5776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E09DB-D296-449A-A87E-31325896FFD7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1B3B2-6D1B-4C0C-B67D-EAF4E94829A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9856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6E4E-533D-4BC7-8560-7A8A1709AC89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14B1C-9A67-46DF-A24E-968F203B690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92143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1AB9D-F13E-4108-9E10-70BC8EA44900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29130-69ED-4705-942C-4F2F5C2EA8A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8314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D452E-C15F-452C-BB27-012C8DEAB2C2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6E55E-5634-455D-88BB-30E9CA46BA2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466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3EE46-5529-42F5-80F7-765CEEA05E94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213AB-4E04-477A-B096-603BCE1A26E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4175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7E5EE-3B62-416D-AA6F-A8D02FA101FE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0164D-2362-4938-951A-DB8E7F2495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8955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66085-6EDE-433A-8BB7-A26FE4FA88D7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7A4D7-57B4-4562-B6EE-6F3288998CF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26280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A508B-FFAE-4D40-B95C-A519CA471ACA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44348-6AA8-46CF-8A18-6A873070CC5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55452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EB343-DD43-45F5-B71A-4D5EAB1F6A52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C8E65-9D68-4D2B-BD78-6C3C2C2019F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3998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3EE46-5529-42F5-80F7-765CEEA05E94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213AB-4E04-477A-B096-603BCE1A26E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4175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040E0-2421-471E-A053-31B5E77E5EAC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D8D3A-47AC-4422-B31D-6EB73F1C626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93251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88DFF-1277-45A2-AAB8-29821D78363D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FCBE8-6728-48D9-A39A-FBA4C76F8F4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57766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E09DB-D296-449A-A87E-31325896FFD7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1B3B2-6D1B-4C0C-B67D-EAF4E94829A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9856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6E4E-533D-4BC7-8560-7A8A1709AC89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14B1C-9A67-46DF-A24E-968F203B690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92143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1AB9D-F13E-4108-9E10-70BC8EA44900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29130-69ED-4705-942C-4F2F5C2EA8A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831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040E0-2421-471E-A053-31B5E77E5EAC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D8D3A-47AC-4422-B31D-6EB73F1C626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93251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D452E-C15F-452C-BB27-012C8DEAB2C2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6E55E-5634-455D-88BB-30E9CA46BA2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46623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7E5EE-3B62-416D-AA6F-A8D02FA101FE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0164D-2362-4938-951A-DB8E7F2495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89551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66085-6EDE-433A-8BB7-A26FE4FA88D7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7A4D7-57B4-4562-B6EE-6F3288998CF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26280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A508B-FFAE-4D40-B95C-A519CA471ACA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44348-6AA8-46CF-8A18-6A873070CC5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554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88DFF-1277-45A2-AAB8-29821D78363D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FCBE8-6728-48D9-A39A-FBA4C76F8F4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577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E09DB-D296-449A-A87E-31325896FFD7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1B3B2-6D1B-4C0C-B67D-EAF4E94829A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985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F6E4E-533D-4BC7-8560-7A8A1709AC89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14B1C-9A67-46DF-A24E-968F203B690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921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1AB9D-F13E-4108-9E10-70BC8EA44900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29130-69ED-4705-942C-4F2F5C2EA8A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831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D452E-C15F-452C-BB27-012C8DEAB2C2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6E55E-5634-455D-88BB-30E9CA46BA2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466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7E5EE-3B62-416D-AA6F-A8D02FA101FE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0164D-2362-4938-951A-DB8E7F2495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895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7331D1-B3D2-4504-B475-B2455CD32A11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D5FF09-7D90-40F9-948F-3B1A6A527D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7331D1-B3D2-4504-B475-B2455CD32A11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D5FF09-7D90-40F9-948F-3B1A6A527D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7331D1-B3D2-4504-B475-B2455CD32A11}" type="datetimeFigureOut">
              <a:rPr lang="en-US"/>
              <a:pPr>
                <a:defRPr/>
              </a:pPr>
              <a:t>4/10/2017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D5FF09-7D90-40F9-948F-3B1A6A527D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 descr="http://www.vectoresgratis.com/wp-content/uploads/2010/07/fondo-abstracto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4035426"/>
            <a:ext cx="9144000" cy="2822574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15 CuadroTexto"/>
          <p:cNvSpPr txBox="1"/>
          <p:nvPr/>
        </p:nvSpPr>
        <p:spPr>
          <a:xfrm>
            <a:off x="571472" y="2714620"/>
            <a:ext cx="6795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  <a:cs typeface="+mn-cs"/>
              </a:rPr>
              <a:t>30 de Marzo Día Mundial del Trastorno Bipolar</a:t>
            </a:r>
            <a:endParaRPr lang="es-EC" dirty="0">
              <a:solidFill>
                <a:schemeClr val="bg1">
                  <a:lumMod val="65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11560" y="3356992"/>
            <a:ext cx="4953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2400" dirty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  <a:cs typeface="+mn-cs"/>
              </a:rPr>
              <a:t>Cliente: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95536" y="1214422"/>
            <a:ext cx="603385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 smtClean="0">
                <a:solidFill>
                  <a:schemeClr val="bg1">
                    <a:lumMod val="50000"/>
                  </a:schemeClr>
                </a:solidFill>
                <a:latin typeface="Monotype Corsiva" pitchFamily="66" charset="0"/>
                <a:cs typeface="+mn-cs"/>
              </a:rPr>
              <a:t>Informe</a:t>
            </a:r>
            <a:r>
              <a:rPr lang="en-US" sz="6000" dirty="0" smtClean="0">
                <a:solidFill>
                  <a:schemeClr val="bg1">
                    <a:lumMod val="50000"/>
                  </a:schemeClr>
                </a:solidFill>
                <a:latin typeface="Monotype Corsiva" pitchFamily="66" charset="0"/>
                <a:cs typeface="+mn-cs"/>
              </a:rPr>
              <a:t> de </a:t>
            </a:r>
            <a:r>
              <a:rPr lang="en-US" sz="6000" dirty="0" err="1" smtClean="0">
                <a:solidFill>
                  <a:schemeClr val="bg1">
                    <a:lumMod val="50000"/>
                  </a:schemeClr>
                </a:solidFill>
                <a:latin typeface="Monotype Corsiva" pitchFamily="66" charset="0"/>
                <a:cs typeface="+mn-cs"/>
              </a:rPr>
              <a:t>RRPP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Monotype Corsiva" pitchFamily="66" charset="0"/>
              <a:cs typeface="+mn-cs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68424" y="2075594"/>
            <a:ext cx="60198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2400" b="1" dirty="0" smtClean="0">
                <a:solidFill>
                  <a:schemeClr val="bg1">
                    <a:lumMod val="50000"/>
                  </a:schemeClr>
                </a:solidFill>
              </a:rPr>
              <a:t>Grünenthal Ecuatoriana C. Ltda.</a:t>
            </a:r>
            <a:r>
              <a:rPr lang="es-EC" sz="2400" b="1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 </a:t>
            </a:r>
            <a:endParaRPr lang="es-EC" sz="2400" b="1" dirty="0">
              <a:solidFill>
                <a:schemeClr val="bg1">
                  <a:lumMod val="50000"/>
                </a:schemeClr>
              </a:solidFill>
              <a:latin typeface="Century Gothic" pitchFamily="34" charset="0"/>
              <a:cs typeface="+mn-cs"/>
            </a:endParaRPr>
          </a:p>
        </p:txBody>
      </p:sp>
      <p:pic>
        <p:nvPicPr>
          <p:cNvPr id="10" name="2 Imagen" descr="Logo AV Comunicaciones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71414"/>
            <a:ext cx="2404603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6" name="Picture 2" descr="Resultado de imagen para grunentha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3857926"/>
            <a:ext cx="3429024" cy="1721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1857324" y="0"/>
            <a:ext cx="72866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32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 </a:t>
            </a:r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Impacto Mediático en Medios de Comunicación </a:t>
            </a:r>
            <a:endParaRPr lang="es-EC" sz="2400" dirty="0">
              <a:solidFill>
                <a:schemeClr val="bg1">
                  <a:lumMod val="6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714348" y="642918"/>
            <a:ext cx="4000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20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RESULTADOS:  </a:t>
            </a:r>
            <a:r>
              <a:rPr lang="es-EC" sz="20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27 Notas</a:t>
            </a:r>
          </a:p>
          <a:p>
            <a:r>
              <a:rPr lang="es-EC" sz="20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21 Publicadas y 6 por publicar</a:t>
            </a:r>
            <a:endParaRPr lang="es-EC" sz="2000" dirty="0">
              <a:solidFill>
                <a:schemeClr val="bg1">
                  <a:lumMod val="6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8" y="1500174"/>
            <a:ext cx="885828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8725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2317173" y="295854"/>
            <a:ext cx="6572250" cy="690942"/>
          </a:xfrm>
        </p:spPr>
        <p:txBody>
          <a:bodyPr>
            <a:noAutofit/>
          </a:bodyPr>
          <a:lstStyle/>
          <a:p>
            <a:pPr algn="r"/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  <a:ea typeface="+mn-ea"/>
                <a:cs typeface="Arial" charset="0"/>
              </a:rPr>
              <a:t>Análisis Mediático en Medios de Comunicación</a:t>
            </a:r>
            <a:b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  <a:ea typeface="+mn-ea"/>
                <a:cs typeface="Arial" charset="0"/>
              </a:rPr>
            </a:br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  <a:ea typeface="+mn-ea"/>
                <a:cs typeface="Arial" charset="0"/>
              </a:rPr>
              <a:t> Tipo de Medio </a:t>
            </a:r>
            <a:endParaRPr lang="es-EC" sz="2400" dirty="0">
              <a:solidFill>
                <a:schemeClr val="bg1">
                  <a:lumMod val="65000"/>
                </a:schemeClr>
              </a:solidFill>
              <a:latin typeface="Century Gothic" pitchFamily="34" charset="0"/>
              <a:ea typeface="+mn-ea"/>
              <a:cs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357298"/>
            <a:ext cx="533295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813" y="3071810"/>
            <a:ext cx="4274455" cy="2571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52950" y="3071810"/>
            <a:ext cx="4305330" cy="2590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57509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2317173" y="295854"/>
            <a:ext cx="6572250" cy="690942"/>
          </a:xfrm>
        </p:spPr>
        <p:txBody>
          <a:bodyPr>
            <a:noAutofit/>
          </a:bodyPr>
          <a:lstStyle/>
          <a:p>
            <a:pPr algn="r"/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  <a:ea typeface="+mn-ea"/>
                <a:cs typeface="Arial" charset="0"/>
              </a:rPr>
              <a:t>Análisis Mediático en Medios de Comunicación</a:t>
            </a:r>
            <a:b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  <a:ea typeface="+mn-ea"/>
                <a:cs typeface="Arial" charset="0"/>
              </a:rPr>
            </a:br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  <a:ea typeface="+mn-ea"/>
                <a:cs typeface="Arial" charset="0"/>
              </a:rPr>
              <a:t> Aparición de Vocero</a:t>
            </a:r>
            <a:endParaRPr lang="es-EC" sz="2400" dirty="0">
              <a:solidFill>
                <a:schemeClr val="bg1">
                  <a:lumMod val="65000"/>
                </a:schemeClr>
              </a:solidFill>
              <a:latin typeface="Century Gothic" pitchFamily="34" charset="0"/>
              <a:ea typeface="+mn-ea"/>
              <a:cs typeface="Arial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461" y="3000372"/>
            <a:ext cx="4342101" cy="26124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357298"/>
            <a:ext cx="5369385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24388" y="2986420"/>
            <a:ext cx="4376768" cy="2633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57509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1" descr="http://www.vectoresgratis.com/wp-content/uploads/2010/07/fondo-abstracto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1242"/>
          <a:stretch/>
        </p:blipFill>
        <p:spPr bwMode="auto">
          <a:xfrm rot="10800000">
            <a:off x="-139036" y="5897540"/>
            <a:ext cx="8743484" cy="107119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9 Imagen" descr="Sin título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4721" t="11735" b="9515"/>
          <a:stretch/>
        </p:blipFill>
        <p:spPr bwMode="auto">
          <a:xfrm>
            <a:off x="8581064" y="5994908"/>
            <a:ext cx="544624" cy="73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1857324" y="0"/>
            <a:ext cx="7286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32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INVERSIÓN VS COSTO</a:t>
            </a:r>
            <a:endParaRPr lang="es-EC" sz="3200" dirty="0">
              <a:solidFill>
                <a:schemeClr val="bg1">
                  <a:lumMod val="6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CuadroTexto 11"/>
          <p:cNvSpPr txBox="1"/>
          <p:nvPr/>
        </p:nvSpPr>
        <p:spPr>
          <a:xfrm>
            <a:off x="1714480" y="5715016"/>
            <a:ext cx="5786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sz="16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El resultado de valorización FINAL es de </a:t>
            </a:r>
            <a:r>
              <a:rPr lang="es-EC" sz="16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USD </a:t>
            </a:r>
            <a:r>
              <a:rPr lang="es-EC" sz="16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98.647,55 </a:t>
            </a:r>
            <a:endParaRPr lang="es-EC" sz="16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CuadroTexto 11"/>
          <p:cNvSpPr txBox="1"/>
          <p:nvPr/>
        </p:nvSpPr>
        <p:spPr>
          <a:xfrm>
            <a:off x="642910" y="1285860"/>
            <a:ext cx="79944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La inversión de Grunenthal en el manejo de RRPP y Comunicaciones Estratégicas, a nivel nacional fue de 1.200 dólares por  el proyecto, con una duración de  un mes</a:t>
            </a:r>
            <a:r>
              <a:rPr lang="es-EC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r>
              <a:rPr lang="es-EC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Esta valorización no esta incluida las notas que se publican en este mes tanto de revistas e impresos, ya que por la coyuntura política se han retrasado.</a:t>
            </a:r>
            <a:endParaRPr lang="es-EC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4000504"/>
            <a:ext cx="2911009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06" y="2928934"/>
            <a:ext cx="45910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8725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1" descr="http://www.vectoresgratis.com/wp-content/uploads/2010/07/fondo-abstracto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1242"/>
          <a:stretch/>
        </p:blipFill>
        <p:spPr bwMode="auto">
          <a:xfrm rot="10800000">
            <a:off x="-139036" y="5897540"/>
            <a:ext cx="8743484" cy="107119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9 Imagen" descr="Sin título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4721" t="11735" b="9515"/>
          <a:stretch/>
        </p:blipFill>
        <p:spPr bwMode="auto">
          <a:xfrm>
            <a:off x="8581064" y="5994908"/>
            <a:ext cx="544624" cy="73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785786" y="0"/>
            <a:ext cx="83582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32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CONCLUSIONES Y RECOMENDACIONES</a:t>
            </a:r>
            <a:endParaRPr lang="es-EC" sz="3200" dirty="0">
              <a:solidFill>
                <a:schemeClr val="bg1">
                  <a:lumMod val="6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CuadroTexto 11"/>
          <p:cNvSpPr txBox="1"/>
          <p:nvPr/>
        </p:nvSpPr>
        <p:spPr>
          <a:xfrm>
            <a:off x="428596" y="1643050"/>
            <a:ext cx="79944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C" sz="1400" dirty="0" err="1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AV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Comunicaciones cumplió con los objetivos establecidos en el área de RRPP y Comunicaciones Estratégicas para conmemorar el Día Mundial del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Trastorno del Sueño realizado el 30 de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Marzo del 2017, apoyo que da la empresa Grünenthal Ecuatoriana </a:t>
            </a:r>
            <a:r>
              <a:rPr lang="es-EC" sz="1400" dirty="0" err="1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Cia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s-EC" sz="1400" dirty="0" err="1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Ltda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a la comunidad.</a:t>
            </a:r>
          </a:p>
          <a:p>
            <a:pPr algn="just"/>
            <a:endParaRPr lang="es-EC" sz="1400" dirty="0" smtClean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La valorización conseguida en medios de comunicación y presencia de la marca a nivel nacional y local es de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USD 98.647,55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por  21 notas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publicadas, faltan por publicar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varias notas de TV y Prensa.</a:t>
            </a:r>
            <a:endParaRPr lang="es-EC" sz="1400" dirty="0" smtClean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es-EC" sz="1400" dirty="0" smtClean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En impactos mediáticos que se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alcanzó un total de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27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apariciones en medios a nivel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nacional. </a:t>
            </a:r>
            <a:endParaRPr lang="es-EC" sz="1400" dirty="0" smtClean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es-EC" sz="1400" dirty="0" smtClean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La estrategia de comunicación se trabajo durante un mes, la misma que ayudo a posicionar la marca  en los temas coyunturales  con el apoyo de un boletín de prensa y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agendas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de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entrevistas en las ciudades de Quito, Guayaquil y Ambato.</a:t>
            </a:r>
            <a:endParaRPr lang="es-EC" sz="1400" dirty="0" smtClean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endParaRPr lang="es-EC" sz="1400" dirty="0" smtClean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25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3505200" y="304800"/>
            <a:ext cx="54864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CONTACTO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37" y="3665056"/>
            <a:ext cx="453650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Dirección: </a:t>
            </a:r>
            <a:r>
              <a:rPr lang="es-EC" sz="1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Av. Viñedos 18 y Nopales, San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Rafael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400" b="1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Teléfonos</a:t>
            </a:r>
            <a:r>
              <a:rPr lang="es-EC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: </a:t>
            </a:r>
            <a:r>
              <a:rPr lang="es-EC" sz="1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(02)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208 1100  </a:t>
            </a:r>
            <a:r>
              <a:rPr lang="es-EC" sz="1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/  (02)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233 3674</a:t>
            </a:r>
            <a:endParaRPr lang="es-EC" sz="1400" dirty="0">
              <a:solidFill>
                <a:schemeClr val="bg1">
                  <a:lumMod val="50000"/>
                </a:schemeClr>
              </a:solidFill>
              <a:latin typeface="Century Gothic" pitchFamily="34" charset="0"/>
              <a:cs typeface="+mn-cs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Celular (Movistar): </a:t>
            </a:r>
            <a:r>
              <a:rPr lang="es-EC" sz="1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(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099) 831 9897 </a:t>
            </a:r>
            <a:endParaRPr lang="es-EC" sz="1400" dirty="0">
              <a:solidFill>
                <a:schemeClr val="bg1">
                  <a:lumMod val="50000"/>
                </a:schemeClr>
              </a:solidFill>
              <a:latin typeface="Century Gothic" pitchFamily="34" charset="0"/>
              <a:cs typeface="+mn-cs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400" b="1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Celular </a:t>
            </a:r>
            <a:r>
              <a:rPr lang="es-EC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(Claro): </a:t>
            </a:r>
            <a:r>
              <a:rPr lang="es-EC" sz="1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(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099) 811 4777</a:t>
            </a:r>
            <a:endParaRPr lang="es-EC" sz="1400" dirty="0">
              <a:solidFill>
                <a:schemeClr val="bg1">
                  <a:lumMod val="50000"/>
                </a:schemeClr>
              </a:solidFill>
              <a:latin typeface="Century Gothic" pitchFamily="34" charset="0"/>
              <a:cs typeface="+mn-cs"/>
            </a:endParaRPr>
          </a:p>
        </p:txBody>
      </p:sp>
      <p:pic>
        <p:nvPicPr>
          <p:cNvPr id="8198" name="10 Imagen" descr="Sin título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2049"/>
          <a:stretch/>
        </p:blipFill>
        <p:spPr bwMode="auto">
          <a:xfrm>
            <a:off x="495300" y="908720"/>
            <a:ext cx="3577357" cy="1899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809428" y="3202488"/>
            <a:ext cx="911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QUITO</a:t>
            </a:r>
            <a:endParaRPr lang="es-EC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105341" y="3202488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GUAYAQUIL</a:t>
            </a:r>
            <a:endParaRPr lang="es-EC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932041" y="3665056"/>
            <a:ext cx="419364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Dirección: 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Empresarial 3, Colon Corp, Urdenor</a:t>
            </a:r>
            <a:endParaRPr lang="es-EC" sz="1400" dirty="0">
              <a:solidFill>
                <a:schemeClr val="bg1">
                  <a:lumMod val="50000"/>
                </a:schemeClr>
              </a:solidFill>
              <a:latin typeface="Century Gothic" pitchFamily="34" charset="0"/>
              <a:cs typeface="+mn-cs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Teléfonos: </a:t>
            </a:r>
            <a:r>
              <a:rPr lang="es-EC" sz="1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(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04) 213 6 770 </a:t>
            </a: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400" b="1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Celular </a:t>
            </a:r>
            <a:r>
              <a:rPr lang="es-EC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(Movistar): </a:t>
            </a:r>
            <a:r>
              <a:rPr lang="es-EC" sz="1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(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098) 494 7593</a:t>
            </a:r>
            <a:endParaRPr lang="es-EC" sz="1400" dirty="0">
              <a:solidFill>
                <a:schemeClr val="bg1">
                  <a:lumMod val="50000"/>
                </a:schemeClr>
              </a:solidFill>
              <a:latin typeface="Century Gothic" pitchFamily="34" charset="0"/>
              <a:cs typeface="+mn-cs"/>
            </a:endParaRPr>
          </a:p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C" sz="1400" b="1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Celular </a:t>
            </a:r>
            <a:r>
              <a:rPr lang="es-EC" sz="14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(Claro): </a:t>
            </a:r>
            <a:r>
              <a:rPr lang="es-EC" sz="14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(</a:t>
            </a:r>
            <a:r>
              <a:rPr lang="es-EC" sz="1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099) 942 6478</a:t>
            </a:r>
            <a:endParaRPr lang="es-EC" sz="1400" dirty="0">
              <a:solidFill>
                <a:schemeClr val="bg1">
                  <a:lumMod val="50000"/>
                </a:schemeClr>
              </a:solidFill>
              <a:latin typeface="Century Gothic" pitchFamily="34" charset="0"/>
              <a:cs typeface="+mn-cs"/>
            </a:endParaRPr>
          </a:p>
        </p:txBody>
      </p:sp>
      <p:pic>
        <p:nvPicPr>
          <p:cNvPr id="11" name="Picture 11" descr="http://www.vectoresgratis.com/wp-content/uploads/2010/07/fondo-abstracto.jpg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1242"/>
          <a:stretch/>
        </p:blipFill>
        <p:spPr bwMode="auto">
          <a:xfrm rot="10800000">
            <a:off x="-139036" y="5897540"/>
            <a:ext cx="8743484" cy="107119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9 Imagen" descr="Sin título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4721" t="11735" b="9515"/>
          <a:stretch/>
        </p:blipFill>
        <p:spPr bwMode="auto">
          <a:xfrm>
            <a:off x="8581064" y="5994908"/>
            <a:ext cx="544624" cy="73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 CuadroTexto"/>
          <p:cNvSpPr txBox="1"/>
          <p:nvPr/>
        </p:nvSpPr>
        <p:spPr>
          <a:xfrm>
            <a:off x="588062" y="2132856"/>
            <a:ext cx="2255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Luxury Events Company</a:t>
            </a:r>
            <a:endParaRPr lang="es-EC" sz="1400" dirty="0">
              <a:solidFill>
                <a:schemeClr val="bg1">
                  <a:lumMod val="6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800600" y="304800"/>
            <a:ext cx="41910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ANTECEDENTES</a:t>
            </a:r>
          </a:p>
        </p:txBody>
      </p:sp>
      <p:pic>
        <p:nvPicPr>
          <p:cNvPr id="10" name="Picture 11" descr="http://www.vectoresgratis.com/wp-content/uploads/2010/07/fondo-abstracto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1242"/>
          <a:stretch/>
        </p:blipFill>
        <p:spPr bwMode="auto">
          <a:xfrm rot="10800000">
            <a:off x="-139036" y="5897540"/>
            <a:ext cx="8743484" cy="107119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214414" y="2786058"/>
            <a:ext cx="67818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C" sz="2400" b="1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LA </a:t>
            </a:r>
            <a:r>
              <a:rPr lang="es-EC" sz="2400" b="1" dirty="0" smtClean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EMPRESA</a:t>
            </a:r>
            <a:endParaRPr lang="es-EC" sz="2400" b="1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11" name="9 Imagen" descr="Sin título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4721" t="11735" b="9515"/>
          <a:stretch/>
        </p:blipFill>
        <p:spPr bwMode="auto">
          <a:xfrm>
            <a:off x="8581064" y="5994908"/>
            <a:ext cx="544624" cy="73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11 Rectángulo"/>
          <p:cNvSpPr/>
          <p:nvPr/>
        </p:nvSpPr>
        <p:spPr>
          <a:xfrm>
            <a:off x="928662" y="3214686"/>
            <a:ext cx="746760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algn="just">
              <a:buFont typeface="Arial" pitchFamily="34" charset="0"/>
              <a:buChar char="•"/>
            </a:pPr>
            <a:r>
              <a:rPr lang="es-EC" sz="1600" dirty="0" smtClean="0">
                <a:solidFill>
                  <a:schemeClr val="bg1">
                    <a:lumMod val="65000"/>
                  </a:schemeClr>
                </a:solidFill>
              </a:rPr>
              <a:t>El 30 de marzo se conmemora el Día Mundial del Trastorno Bipolar y la elección de la fecha por parte de la Sociedad Internacional de Trastornos Bipolares (</a:t>
            </a:r>
            <a:r>
              <a:rPr lang="es-EC" sz="1600" dirty="0" err="1" smtClean="0">
                <a:solidFill>
                  <a:schemeClr val="bg1">
                    <a:lumMod val="65000"/>
                  </a:schemeClr>
                </a:solidFill>
              </a:rPr>
              <a:t>Isbd</a:t>
            </a:r>
            <a:r>
              <a:rPr lang="es-EC" sz="1600" dirty="0" smtClean="0">
                <a:solidFill>
                  <a:schemeClr val="bg1">
                    <a:lumMod val="65000"/>
                  </a:schemeClr>
                </a:solidFill>
              </a:rPr>
              <a:t>, por sus siglas en inglés) no es casualidad: es el aniversario del nacimiento del pintor holandés </a:t>
            </a:r>
            <a:r>
              <a:rPr lang="es-EC" sz="1600" dirty="0" err="1" smtClean="0">
                <a:solidFill>
                  <a:schemeClr val="bg1">
                    <a:lumMod val="65000"/>
                  </a:schemeClr>
                </a:solidFill>
              </a:rPr>
              <a:t>Vicent</a:t>
            </a:r>
            <a:r>
              <a:rPr lang="es-EC" sz="1600" dirty="0" smtClean="0">
                <a:solidFill>
                  <a:schemeClr val="bg1">
                    <a:lumMod val="65000"/>
                  </a:schemeClr>
                </a:solidFill>
              </a:rPr>
              <a:t> Van </a:t>
            </a:r>
            <a:r>
              <a:rPr lang="es-EC" sz="1600" dirty="0" err="1" smtClean="0">
                <a:solidFill>
                  <a:schemeClr val="bg1">
                    <a:lumMod val="65000"/>
                  </a:schemeClr>
                </a:solidFill>
              </a:rPr>
              <a:t>Gogh</a:t>
            </a:r>
            <a:r>
              <a:rPr lang="es-EC" sz="1600" dirty="0" smtClean="0">
                <a:solidFill>
                  <a:schemeClr val="bg1">
                    <a:lumMod val="65000"/>
                  </a:schemeClr>
                </a:solidFill>
              </a:rPr>
              <a:t>, quien fuera diagnosticado, años después de su muerte, de haber padecido trastorno bipolar. En el Ecuador la compañía  farmacéutica </a:t>
            </a:r>
            <a:r>
              <a:rPr lang="es-EC" sz="1600" dirty="0" err="1" smtClean="0">
                <a:solidFill>
                  <a:schemeClr val="bg1">
                    <a:lumMod val="65000"/>
                  </a:schemeClr>
                </a:solidFill>
              </a:rPr>
              <a:t>Grünenthal</a:t>
            </a:r>
            <a:r>
              <a:rPr lang="es-EC" sz="1600" dirty="0" smtClean="0">
                <a:solidFill>
                  <a:schemeClr val="bg1">
                    <a:lumMod val="65000"/>
                  </a:schemeClr>
                </a:solidFill>
              </a:rPr>
              <a:t> realizará una campaña de información y concientización de está enfermedad.</a:t>
            </a:r>
          </a:p>
          <a:p>
            <a:pPr marL="182563" indent="-182563" algn="just"/>
            <a:endParaRPr lang="es-PE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182563" indent="-182563" algn="just">
              <a:buFont typeface="Arial" pitchFamily="34" charset="0"/>
              <a:buChar char="•"/>
            </a:pPr>
            <a:r>
              <a:rPr lang="es-PE" sz="1600" dirty="0" smtClean="0">
                <a:solidFill>
                  <a:schemeClr val="bg1">
                    <a:lumMod val="65000"/>
                  </a:schemeClr>
                </a:solidFill>
              </a:rPr>
              <a:t>El cliente, en este sentido, </a:t>
            </a:r>
            <a:r>
              <a:rPr lang="es-ES" sz="1600" dirty="0" smtClean="0">
                <a:solidFill>
                  <a:schemeClr val="bg1">
                    <a:lumMod val="65000"/>
                  </a:schemeClr>
                </a:solidFill>
              </a:rPr>
              <a:t>ha considerado necesario contar con los servicios de </a:t>
            </a:r>
            <a:r>
              <a:rPr lang="es-ES" sz="1600" dirty="0" err="1" smtClean="0">
                <a:solidFill>
                  <a:schemeClr val="bg1">
                    <a:lumMod val="65000"/>
                  </a:schemeClr>
                </a:solidFill>
              </a:rPr>
              <a:t>AV</a:t>
            </a:r>
            <a:r>
              <a:rPr lang="es-ES" sz="1600" dirty="0" smtClean="0">
                <a:solidFill>
                  <a:schemeClr val="bg1">
                    <a:lumMod val="65000"/>
                  </a:schemeClr>
                </a:solidFill>
              </a:rPr>
              <a:t> Comunicaciones para aplicar un Plan de Relaciones Públicas y Comunicaciones Estratégicas , de acuerdo al siguiente detalle: </a:t>
            </a:r>
          </a:p>
          <a:p>
            <a:pPr algn="just"/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" name="Picture 2" descr="Resultado de imagen para grunentha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1000108"/>
            <a:ext cx="3429024" cy="1721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 CuadroTexto"/>
          <p:cNvSpPr txBox="1"/>
          <p:nvPr/>
        </p:nvSpPr>
        <p:spPr>
          <a:xfrm>
            <a:off x="3571868" y="51163"/>
            <a:ext cx="54197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 PLAN DE RRPP Y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  <a:cs typeface="+mn-cs"/>
              </a:rPr>
              <a:t>COMUNICACIÓN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11" name="15 CuadroTexto"/>
          <p:cNvSpPr txBox="1"/>
          <p:nvPr/>
        </p:nvSpPr>
        <p:spPr>
          <a:xfrm>
            <a:off x="1214414" y="1500174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C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COMPONENTES</a:t>
            </a:r>
          </a:p>
        </p:txBody>
      </p:sp>
      <p:sp>
        <p:nvSpPr>
          <p:cNvPr id="12" name="17 Rectángulo"/>
          <p:cNvSpPr/>
          <p:nvPr/>
        </p:nvSpPr>
        <p:spPr>
          <a:xfrm>
            <a:off x="500034" y="1857364"/>
            <a:ext cx="2890580" cy="271967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C" sz="1400" dirty="0" smtClean="0">
                <a:solidFill>
                  <a:schemeClr val="bg1"/>
                </a:solidFill>
                <a:ea typeface="Batang" pitchFamily="18" charset="-127"/>
              </a:rPr>
              <a:t>Diagrama- Plan de Comunicación</a:t>
            </a:r>
          </a:p>
          <a:p>
            <a:endParaRPr lang="es-EC" sz="1400" dirty="0" smtClean="0">
              <a:solidFill>
                <a:schemeClr val="bg1"/>
              </a:solidFill>
              <a:ea typeface="Batang" pitchFamily="18" charset="-127"/>
            </a:endParaRPr>
          </a:p>
          <a:p>
            <a:pPr marL="171450" indent="-171450">
              <a:buFont typeface="Arial" pitchFamily="34" charset="0"/>
              <a:buChar char="•"/>
            </a:pPr>
            <a:endParaRPr lang="es-EC" sz="1400" dirty="0" smtClean="0">
              <a:solidFill>
                <a:schemeClr val="bg1"/>
              </a:solidFill>
              <a:ea typeface="Batang" pitchFamily="18" charset="-127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EC" sz="1400" dirty="0" smtClean="0">
                <a:solidFill>
                  <a:schemeClr val="bg1"/>
                </a:solidFill>
                <a:ea typeface="Batang" pitchFamily="18" charset="-127"/>
              </a:rPr>
              <a:t>Plan de Gestión de Medios de Comunicación Masiva</a:t>
            </a:r>
          </a:p>
          <a:p>
            <a:pPr marL="171450" indent="-171450">
              <a:buFont typeface="Arial" pitchFamily="34" charset="0"/>
              <a:buChar char="•"/>
            </a:pPr>
            <a:endParaRPr lang="es-EC" sz="1400" dirty="0" smtClean="0">
              <a:solidFill>
                <a:schemeClr val="bg1"/>
              </a:solidFill>
              <a:ea typeface="Batang" pitchFamily="18" charset="-127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EC" sz="1400" dirty="0" smtClean="0">
                <a:solidFill>
                  <a:schemeClr val="bg1"/>
                </a:solidFill>
                <a:ea typeface="Batang" pitchFamily="18" charset="-127"/>
              </a:rPr>
              <a:t>Comunicación Corporativa</a:t>
            </a:r>
          </a:p>
          <a:p>
            <a:pPr marL="171450" indent="-171450">
              <a:buFont typeface="Arial" pitchFamily="34" charset="0"/>
              <a:buChar char="•"/>
            </a:pPr>
            <a:endParaRPr lang="es-EC" sz="1400" dirty="0" smtClean="0">
              <a:solidFill>
                <a:schemeClr val="bg1"/>
              </a:solidFill>
              <a:ea typeface="Batang" pitchFamily="18" charset="-127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s-EC" sz="1400" dirty="0" smtClean="0">
                <a:solidFill>
                  <a:schemeClr val="bg1"/>
                </a:solidFill>
                <a:ea typeface="Batang" pitchFamily="18" charset="-127"/>
              </a:rPr>
              <a:t>Monitoreo de Medios de Comunicación</a:t>
            </a:r>
          </a:p>
        </p:txBody>
      </p:sp>
      <p:sp>
        <p:nvSpPr>
          <p:cNvPr id="17" name="10 Rectángulo"/>
          <p:cNvSpPr/>
          <p:nvPr/>
        </p:nvSpPr>
        <p:spPr>
          <a:xfrm>
            <a:off x="3500430" y="571480"/>
            <a:ext cx="5301362" cy="54851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EC" sz="11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es-EC" sz="1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es-EC" sz="14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EC" sz="1400" b="1" dirty="0" smtClean="0">
                <a:solidFill>
                  <a:schemeClr val="bg1"/>
                </a:solidFill>
                <a:ea typeface="Batang" pitchFamily="18" charset="-127"/>
              </a:rPr>
              <a:t>Diagrama- Plan de Comunicación   -</a:t>
            </a:r>
          </a:p>
          <a:p>
            <a:endParaRPr lang="es-EC" sz="1400" b="1" dirty="0" smtClean="0">
              <a:solidFill>
                <a:schemeClr val="bg1"/>
              </a:solidFill>
              <a:ea typeface="Batang" pitchFamily="18" charset="-127"/>
            </a:endParaRPr>
          </a:p>
          <a:p>
            <a:r>
              <a:rPr lang="es-EC" sz="1400" b="1" dirty="0" smtClean="0">
                <a:solidFill>
                  <a:schemeClr val="bg1"/>
                </a:solidFill>
                <a:ea typeface="Batang" pitchFamily="18" charset="-127"/>
              </a:rPr>
              <a:t>PLAN DE GESTIÓN DE MEDIOS DE COMUNICACIÓN MASIVA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O" altLang="es-EC" sz="1400" dirty="0" smtClean="0">
                <a:solidFill>
                  <a:schemeClr val="bg1"/>
                </a:solidFill>
                <a:ea typeface="Batang" pitchFamily="18" charset="-127"/>
              </a:rPr>
              <a:t>Generación de contenidos  (boletines de prensa )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O" altLang="es-EC" sz="1400" dirty="0" smtClean="0">
                <a:solidFill>
                  <a:schemeClr val="bg1"/>
                </a:solidFill>
                <a:ea typeface="Batang" pitchFamily="18" charset="-127"/>
              </a:rPr>
              <a:t>Identificación de  medios claves y públicos objetivos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O" altLang="es-EC" sz="1400" dirty="0" smtClean="0">
                <a:solidFill>
                  <a:schemeClr val="bg1"/>
                </a:solidFill>
                <a:ea typeface="Batang" pitchFamily="18" charset="-127"/>
              </a:rPr>
              <a:t>Manejo y organización de entrevistas ( QUITO – AMBATO . GUAYAQUIL)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O" altLang="es-EC" sz="1400" dirty="0" smtClean="0">
                <a:solidFill>
                  <a:schemeClr val="bg1"/>
                </a:solidFill>
                <a:ea typeface="Batang" pitchFamily="18" charset="-127"/>
              </a:rPr>
              <a:t>Elaboración de comunicados de prensa y media </a:t>
            </a:r>
            <a:r>
              <a:rPr lang="es-CO" altLang="es-EC" sz="1400" dirty="0" err="1" smtClean="0">
                <a:solidFill>
                  <a:schemeClr val="bg1"/>
                </a:solidFill>
                <a:ea typeface="Batang" pitchFamily="18" charset="-127"/>
              </a:rPr>
              <a:t>alerts</a:t>
            </a:r>
            <a:endParaRPr lang="es-CO" altLang="es-EC" sz="1400" dirty="0" smtClean="0">
              <a:solidFill>
                <a:schemeClr val="bg1"/>
              </a:solidFill>
              <a:ea typeface="Batang" pitchFamily="18" charset="-127"/>
            </a:endParaRP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O" altLang="es-EC" sz="1400" dirty="0" smtClean="0">
                <a:solidFill>
                  <a:schemeClr val="bg1"/>
                </a:solidFill>
                <a:ea typeface="Batang" pitchFamily="18" charset="-127"/>
              </a:rPr>
              <a:t>Divulgación en medios de comunicación 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O" altLang="es-EC" sz="1400" dirty="0" smtClean="0">
                <a:solidFill>
                  <a:schemeClr val="bg1"/>
                </a:solidFill>
                <a:ea typeface="Batang" pitchFamily="18" charset="-127"/>
              </a:rPr>
              <a:t>Convocatorias y entrevistas in situ 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es-CO" sz="1400" dirty="0" smtClean="0">
                <a:solidFill>
                  <a:schemeClr val="bg1"/>
                </a:solidFill>
                <a:ea typeface="Batang" pitchFamily="18" charset="-127"/>
              </a:rPr>
              <a:t>Protocolo para medios de comunicación  y entrega de </a:t>
            </a:r>
            <a:r>
              <a:rPr lang="es-CO" sz="1400" dirty="0" err="1" smtClean="0">
                <a:solidFill>
                  <a:schemeClr val="bg1"/>
                </a:solidFill>
                <a:ea typeface="Batang" pitchFamily="18" charset="-127"/>
              </a:rPr>
              <a:t>press</a:t>
            </a:r>
            <a:r>
              <a:rPr lang="es-CO" sz="1400" dirty="0" smtClean="0">
                <a:solidFill>
                  <a:schemeClr val="bg1"/>
                </a:solidFill>
                <a:ea typeface="Batang" pitchFamily="18" charset="-127"/>
              </a:rPr>
              <a:t> kit</a:t>
            </a:r>
          </a:p>
          <a:p>
            <a:pPr marL="628650" lvl="1" indent="-171450" algn="just">
              <a:buFont typeface="Century Gothic" panose="020B0502020202020204" pitchFamily="34" charset="0"/>
              <a:buChar char="−"/>
            </a:pPr>
            <a:endParaRPr lang="es-EC" sz="1400" dirty="0" smtClean="0">
              <a:solidFill>
                <a:schemeClr val="bg1"/>
              </a:solidFill>
              <a:ea typeface="Batang" pitchFamily="18" charset="-127"/>
            </a:endParaRPr>
          </a:p>
          <a:p>
            <a:r>
              <a:rPr lang="es-EC" sz="1400" b="1" dirty="0" smtClean="0">
                <a:solidFill>
                  <a:schemeClr val="bg1"/>
                </a:solidFill>
                <a:ea typeface="Batang" pitchFamily="18" charset="-127"/>
              </a:rPr>
              <a:t>COMUNICACIÓN CORPORATIVA</a:t>
            </a:r>
          </a:p>
          <a:p>
            <a:pPr marL="703263" lvl="1" indent="-171450" defTabSz="914400">
              <a:spcBef>
                <a:spcPts val="4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/>
            </a:pPr>
            <a:r>
              <a:rPr lang="es-EC" sz="1400" dirty="0" smtClean="0">
                <a:solidFill>
                  <a:schemeClr val="bg1"/>
                </a:solidFill>
                <a:ea typeface="Batang" pitchFamily="18" charset="-127"/>
                <a:sym typeface="Georgia" pitchFamily="18" charset="0"/>
              </a:rPr>
              <a:t>Lobby empresarial con medios de comunicación</a:t>
            </a:r>
          </a:p>
          <a:p>
            <a:pPr marL="703263" lvl="1" indent="-171450" defTabSz="914400">
              <a:spcBef>
                <a:spcPts val="400"/>
              </a:spcBef>
              <a:buClr>
                <a:srgbClr val="000000"/>
              </a:buClr>
              <a:buSzPct val="70000"/>
              <a:defRPr/>
            </a:pPr>
            <a:endParaRPr lang="es-EC" sz="1400" b="1" dirty="0" smtClean="0">
              <a:solidFill>
                <a:schemeClr val="bg1"/>
              </a:solidFill>
              <a:ea typeface="Batang" pitchFamily="18" charset="-127"/>
            </a:endParaRPr>
          </a:p>
          <a:p>
            <a:r>
              <a:rPr lang="es-EC" sz="1400" b="1" dirty="0" smtClean="0">
                <a:solidFill>
                  <a:schemeClr val="bg1"/>
                </a:solidFill>
                <a:ea typeface="Batang" pitchFamily="18" charset="-127"/>
              </a:rPr>
              <a:t>MONITOREO DE MEDIOS DE COMUNICACIÓN</a:t>
            </a:r>
          </a:p>
          <a:p>
            <a:pPr marL="628650" lvl="1" indent="-171450">
              <a:buSzPct val="100000"/>
              <a:buFont typeface="Arial" panose="020B0604020202020204" pitchFamily="34" charset="0"/>
              <a:buChar char="•"/>
              <a:defRPr/>
            </a:pPr>
            <a:r>
              <a:rPr lang="es-EC" sz="1400" dirty="0" smtClean="0">
                <a:solidFill>
                  <a:schemeClr val="bg1"/>
                </a:solidFill>
                <a:ea typeface="Batang" pitchFamily="18" charset="-127"/>
                <a:sym typeface="Georgia" pitchFamily="18" charset="0"/>
              </a:rPr>
              <a:t>Monitoreo de prensa escrita, Radio, TV, internet de la gestión  realizada por  RRPP</a:t>
            </a:r>
          </a:p>
          <a:p>
            <a:pPr marL="628650" lvl="1" indent="-171450">
              <a:buSzPct val="100000"/>
              <a:buFont typeface="Arial" panose="020B0604020202020204" pitchFamily="34" charset="0"/>
              <a:buChar char="•"/>
              <a:defRPr/>
            </a:pPr>
            <a:r>
              <a:rPr lang="es-EC" sz="1400" dirty="0" smtClean="0">
                <a:solidFill>
                  <a:schemeClr val="bg1"/>
                </a:solidFill>
                <a:ea typeface="Batang" pitchFamily="18" charset="-127"/>
                <a:sym typeface="Georgia" pitchFamily="18" charset="0"/>
              </a:rPr>
              <a:t>Presentación de gráfica diaria de notas publicadas.</a:t>
            </a:r>
          </a:p>
          <a:p>
            <a:pPr marL="628650" lvl="1" indent="-171450">
              <a:buSzPct val="100000"/>
              <a:buFont typeface="Arial" panose="020B0604020202020204" pitchFamily="34" charset="0"/>
              <a:buChar char="•"/>
              <a:defRPr/>
            </a:pPr>
            <a:r>
              <a:rPr lang="es-EC" sz="1400" dirty="0" smtClean="0">
                <a:solidFill>
                  <a:schemeClr val="bg1"/>
                </a:solidFill>
                <a:ea typeface="Batang" pitchFamily="18" charset="-127"/>
                <a:sym typeface="Georgia" pitchFamily="18" charset="0"/>
              </a:rPr>
              <a:t>Informes mensuales cuantitativos y cualitativos de lo generado en medios de comunicación, adaptados a </a:t>
            </a:r>
            <a:r>
              <a:rPr lang="es-EC" sz="1400" dirty="0" err="1" smtClean="0">
                <a:solidFill>
                  <a:schemeClr val="bg1"/>
                </a:solidFill>
                <a:ea typeface="Batang" pitchFamily="18" charset="-127"/>
                <a:sym typeface="Georgia" pitchFamily="18" charset="0"/>
              </a:rPr>
              <a:t>KPI</a:t>
            </a:r>
            <a:r>
              <a:rPr lang="es-EC" sz="1400" dirty="0" smtClean="0">
                <a:solidFill>
                  <a:schemeClr val="bg1"/>
                </a:solidFill>
                <a:ea typeface="Batang" pitchFamily="18" charset="-127"/>
                <a:sym typeface="Georgia" pitchFamily="18" charset="0"/>
              </a:rPr>
              <a:t> de la empresa.</a:t>
            </a:r>
          </a:p>
          <a:p>
            <a:pPr marL="628650" lvl="1" indent="-171450">
              <a:buSzPct val="100000"/>
              <a:buFont typeface="Arial" panose="020B0604020202020204" pitchFamily="34" charset="0"/>
              <a:buChar char="•"/>
              <a:defRPr/>
            </a:pPr>
            <a:r>
              <a:rPr lang="es-EC" sz="1400" dirty="0" smtClean="0">
                <a:solidFill>
                  <a:schemeClr val="bg1"/>
                </a:solidFill>
                <a:ea typeface="Batang" pitchFamily="18" charset="-127"/>
                <a:sym typeface="Georgia" pitchFamily="18" charset="0"/>
              </a:rPr>
              <a:t>Informes puntuales de acuerdo a la duración de la estrategia</a:t>
            </a:r>
            <a:endParaRPr lang="es-EC" sz="1400" dirty="0" smtClean="0">
              <a:solidFill>
                <a:schemeClr val="bg1"/>
              </a:solidFill>
              <a:ea typeface="Batang" pitchFamily="18" charset="-127"/>
              <a:sym typeface="Helvetica" charset="0"/>
            </a:endParaRPr>
          </a:p>
          <a:p>
            <a:pPr marL="628650" lvl="1" indent="-171450">
              <a:buSzPct val="100000"/>
              <a:buFont typeface="Arial" panose="020B0604020202020204" pitchFamily="34" charset="0"/>
              <a:buChar char="•"/>
              <a:defRPr/>
            </a:pPr>
            <a:endParaRPr lang="es-EC" sz="1100" dirty="0">
              <a:solidFill>
                <a:schemeClr val="bg1"/>
              </a:solidFill>
              <a:latin typeface="Century Gothic" panose="020B0502020202020204" pitchFamily="34" charset="0"/>
              <a:sym typeface="Helvetica" charset="0"/>
            </a:endParaRPr>
          </a:p>
          <a:p>
            <a:endParaRPr lang="es-EC" sz="11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1"/>
            <a:endParaRPr lang="es-EC" sz="11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628650" lvl="1" indent="-171450">
              <a:buFontTx/>
              <a:buChar char="-"/>
            </a:pPr>
            <a:endParaRPr lang="es-EC" sz="11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628650" lvl="1" indent="-171450">
              <a:buFontTx/>
              <a:buChar char="-"/>
            </a:pPr>
            <a:endParaRPr lang="es-EC" sz="11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4" name="Picture 11" descr="http://www.vectoresgratis.com/wp-content/uploads/2010/07/fondo-abstracto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1242"/>
          <a:stretch/>
        </p:blipFill>
        <p:spPr bwMode="auto">
          <a:xfrm rot="10800000">
            <a:off x="-139036" y="5897540"/>
            <a:ext cx="8743484" cy="107119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9 Imagen" descr="Sin título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4721" t="11735" b="9515"/>
          <a:stretch/>
        </p:blipFill>
        <p:spPr bwMode="auto">
          <a:xfrm>
            <a:off x="8581064" y="5994908"/>
            <a:ext cx="544624" cy="73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9085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1" descr="http://www.vectoresgratis.com/wp-content/uploads/2010/07/fondo-abstracto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1242"/>
          <a:stretch/>
        </p:blipFill>
        <p:spPr bwMode="auto">
          <a:xfrm rot="10800000">
            <a:off x="-139036" y="5897540"/>
            <a:ext cx="8743484" cy="107119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9 Imagen" descr="Sin título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4721" t="11735" b="9515"/>
          <a:stretch/>
        </p:blipFill>
        <p:spPr bwMode="auto">
          <a:xfrm>
            <a:off x="8581064" y="5994908"/>
            <a:ext cx="544624" cy="73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Rectángulo"/>
          <p:cNvSpPr/>
          <p:nvPr/>
        </p:nvSpPr>
        <p:spPr>
          <a:xfrm>
            <a:off x="2786050" y="169111"/>
            <a:ext cx="63579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Acciones - Medios de Comunicación</a:t>
            </a:r>
            <a:b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</a:br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Boletín de Prensa  - </a:t>
            </a:r>
            <a:r>
              <a:rPr lang="es-EC" sz="2400" dirty="0" err="1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Nro</a:t>
            </a:r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 1</a:t>
            </a:r>
            <a:endParaRPr lang="es-EC" sz="2400" dirty="0">
              <a:solidFill>
                <a:schemeClr val="bg1">
                  <a:lumMod val="6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 l="6076" t="22656" r="35176" b="8008"/>
          <a:stretch>
            <a:fillRect/>
          </a:stretch>
        </p:blipFill>
        <p:spPr bwMode="auto">
          <a:xfrm>
            <a:off x="571472" y="1285860"/>
            <a:ext cx="7643866" cy="5072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8725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1" descr="http://www.vectoresgratis.com/wp-content/uploads/2010/07/fondo-abstracto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1242"/>
          <a:stretch/>
        </p:blipFill>
        <p:spPr bwMode="auto">
          <a:xfrm rot="10800000">
            <a:off x="-139036" y="5897540"/>
            <a:ext cx="8743484" cy="107119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9 Imagen" descr="Sin título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4721" t="11735" b="9515"/>
          <a:stretch/>
        </p:blipFill>
        <p:spPr bwMode="auto">
          <a:xfrm>
            <a:off x="8581064" y="5994908"/>
            <a:ext cx="544624" cy="73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Rectángulo"/>
          <p:cNvSpPr/>
          <p:nvPr/>
        </p:nvSpPr>
        <p:spPr>
          <a:xfrm>
            <a:off x="2786050" y="169111"/>
            <a:ext cx="63579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Acciones - Medios de Comunicación</a:t>
            </a:r>
            <a:b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</a:br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Agenda de entrevistas  - Quito</a:t>
            </a:r>
          </a:p>
          <a:p>
            <a:pPr algn="r"/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Dr. Carlos Jaramillo</a:t>
            </a:r>
            <a:endParaRPr lang="es-EC" sz="2400" dirty="0">
              <a:solidFill>
                <a:schemeClr val="bg1">
                  <a:lumMod val="6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4285" y="1285860"/>
            <a:ext cx="7892491" cy="4976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8725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1" descr="http://www.vectoresgratis.com/wp-content/uploads/2010/07/fondo-abstracto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1242"/>
          <a:stretch/>
        </p:blipFill>
        <p:spPr bwMode="auto">
          <a:xfrm rot="10800000">
            <a:off x="-139036" y="5897540"/>
            <a:ext cx="8743484" cy="107119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9 Imagen" descr="Sin título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4721" t="11735" b="9515"/>
          <a:stretch/>
        </p:blipFill>
        <p:spPr bwMode="auto">
          <a:xfrm>
            <a:off x="8581064" y="5994908"/>
            <a:ext cx="544624" cy="73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Rectángulo"/>
          <p:cNvSpPr/>
          <p:nvPr/>
        </p:nvSpPr>
        <p:spPr>
          <a:xfrm>
            <a:off x="2786050" y="71414"/>
            <a:ext cx="63579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Acciones - Medios de Comunicación</a:t>
            </a:r>
            <a:b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</a:br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Agenda de entrevistas  - Quito</a:t>
            </a:r>
          </a:p>
          <a:p>
            <a:pPr algn="r"/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Dr. Luis Riofrío</a:t>
            </a:r>
            <a:endParaRPr lang="es-EC" sz="2400" dirty="0">
              <a:solidFill>
                <a:schemeClr val="bg1">
                  <a:lumMod val="6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1214422"/>
            <a:ext cx="8372524" cy="533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8725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1" descr="http://www.vectoresgratis.com/wp-content/uploads/2010/07/fondo-abstracto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1242"/>
          <a:stretch/>
        </p:blipFill>
        <p:spPr bwMode="auto">
          <a:xfrm rot="10800000">
            <a:off x="-139036" y="5897540"/>
            <a:ext cx="8743484" cy="107119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9 Imagen" descr="Sin título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4721" t="11735" b="9515"/>
          <a:stretch/>
        </p:blipFill>
        <p:spPr bwMode="auto">
          <a:xfrm>
            <a:off x="8581064" y="5994908"/>
            <a:ext cx="544624" cy="73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Rectángulo"/>
          <p:cNvSpPr/>
          <p:nvPr/>
        </p:nvSpPr>
        <p:spPr>
          <a:xfrm>
            <a:off x="2786050" y="169111"/>
            <a:ext cx="63579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Acciones - Medios de Comunicación</a:t>
            </a:r>
            <a:b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</a:br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Agenda de entrevistas  - Quito</a:t>
            </a:r>
          </a:p>
          <a:p>
            <a:pPr algn="r"/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Dra. Marcela Álzate </a:t>
            </a:r>
            <a:endParaRPr lang="es-EC" sz="2400" dirty="0">
              <a:solidFill>
                <a:schemeClr val="bg1">
                  <a:lumMod val="6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47" y="2357430"/>
            <a:ext cx="8743971" cy="2138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8725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1" descr="http://www.vectoresgratis.com/wp-content/uploads/2010/07/fondo-abstracto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1242"/>
          <a:stretch/>
        </p:blipFill>
        <p:spPr bwMode="auto">
          <a:xfrm rot="10800000">
            <a:off x="-139036" y="5897540"/>
            <a:ext cx="8743484" cy="107119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9 Imagen" descr="Sin título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4721" t="11735" b="9515"/>
          <a:stretch/>
        </p:blipFill>
        <p:spPr bwMode="auto">
          <a:xfrm>
            <a:off x="8581064" y="5994908"/>
            <a:ext cx="544624" cy="73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Rectángulo"/>
          <p:cNvSpPr/>
          <p:nvPr/>
        </p:nvSpPr>
        <p:spPr>
          <a:xfrm>
            <a:off x="2786050" y="169111"/>
            <a:ext cx="63579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Acciones - Medios de Comunicación</a:t>
            </a:r>
            <a:b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</a:br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Agenda de entrevistas  - Ambato</a:t>
            </a:r>
          </a:p>
          <a:p>
            <a:pPr algn="r"/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Dra. Evelyn Salame</a:t>
            </a:r>
            <a:endParaRPr lang="es-EC" sz="2400" dirty="0">
              <a:solidFill>
                <a:schemeClr val="bg1">
                  <a:lumMod val="6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1643050"/>
            <a:ext cx="8444764" cy="426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8725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1" descr="http://www.vectoresgratis.com/wp-content/uploads/2010/07/fondo-abstracto.jp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1242"/>
          <a:stretch/>
        </p:blipFill>
        <p:spPr bwMode="auto">
          <a:xfrm rot="10800000">
            <a:off x="-139036" y="5897540"/>
            <a:ext cx="8743484" cy="107119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9 Imagen" descr="Sin título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4721" t="11735" b="9515"/>
          <a:stretch/>
        </p:blipFill>
        <p:spPr bwMode="auto">
          <a:xfrm>
            <a:off x="8581064" y="5994908"/>
            <a:ext cx="544624" cy="73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Rectángulo"/>
          <p:cNvSpPr/>
          <p:nvPr/>
        </p:nvSpPr>
        <p:spPr>
          <a:xfrm>
            <a:off x="2786050" y="169111"/>
            <a:ext cx="63579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Acciones - Medios de Comunicación</a:t>
            </a:r>
            <a:b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</a:br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Agenda de entrevistas  - Guayaquil</a:t>
            </a:r>
          </a:p>
          <a:p>
            <a:pPr algn="r"/>
            <a:r>
              <a:rPr lang="es-EC" sz="2400" dirty="0" smtClean="0">
                <a:solidFill>
                  <a:schemeClr val="bg1">
                    <a:lumMod val="65000"/>
                  </a:schemeClr>
                </a:solidFill>
                <a:latin typeface="Century Gothic" pitchFamily="34" charset="0"/>
              </a:rPr>
              <a:t>Dra. Paola Escobar</a:t>
            </a:r>
            <a:endParaRPr lang="es-EC" sz="2400" dirty="0">
              <a:solidFill>
                <a:schemeClr val="bg1">
                  <a:lumMod val="6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2071678"/>
            <a:ext cx="8486613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8725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3193</TotalTime>
  <Words>563</Words>
  <Application>Microsoft Office PowerPoint</Application>
  <PresentationFormat>Presentación en pantalla (4:3)</PresentationFormat>
  <Paragraphs>97</Paragraphs>
  <Slides>15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Tema de Office</vt:lpstr>
      <vt:lpstr>1_Tema de Office</vt:lpstr>
      <vt:lpstr>2_Tema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Análisis Mediático en Medios de Comunicación  Tipo de Medio </vt:lpstr>
      <vt:lpstr>Análisis Mediático en Medios de Comunicación  Aparición de Vocero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AMPARO</dc:creator>
  <cp:lastModifiedBy>DANIELA GARCIA</cp:lastModifiedBy>
  <cp:revision>268</cp:revision>
  <dcterms:created xsi:type="dcterms:W3CDTF">2012-04-18T18:57:14Z</dcterms:created>
  <dcterms:modified xsi:type="dcterms:W3CDTF">2017-04-10T17:06:10Z</dcterms:modified>
</cp:coreProperties>
</file>